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6"/>
  </p:notesMasterIdLst>
  <p:sldIdLst>
    <p:sldId id="256" r:id="rId2"/>
    <p:sldId id="261" r:id="rId3"/>
    <p:sldId id="262" r:id="rId4"/>
    <p:sldId id="308" r:id="rId5"/>
    <p:sldId id="263" r:id="rId6"/>
    <p:sldId id="270" r:id="rId7"/>
    <p:sldId id="271" r:id="rId8"/>
    <p:sldId id="272" r:id="rId9"/>
    <p:sldId id="273" r:id="rId10"/>
    <p:sldId id="285" r:id="rId11"/>
    <p:sldId id="346" r:id="rId12"/>
    <p:sldId id="347" r:id="rId13"/>
    <p:sldId id="348" r:id="rId14"/>
    <p:sldId id="349" r:id="rId15"/>
    <p:sldId id="353" r:id="rId16"/>
    <p:sldId id="274" r:id="rId17"/>
    <p:sldId id="310" r:id="rId18"/>
    <p:sldId id="311" r:id="rId19"/>
    <p:sldId id="265" r:id="rId20"/>
    <p:sldId id="307" r:id="rId21"/>
    <p:sldId id="298" r:id="rId22"/>
    <p:sldId id="312" r:id="rId23"/>
    <p:sldId id="322" r:id="rId24"/>
    <p:sldId id="323" r:id="rId25"/>
    <p:sldId id="324" r:id="rId26"/>
    <p:sldId id="325" r:id="rId27"/>
    <p:sldId id="326" r:id="rId28"/>
    <p:sldId id="327" r:id="rId29"/>
    <p:sldId id="328" r:id="rId30"/>
    <p:sldId id="330" r:id="rId31"/>
    <p:sldId id="266" r:id="rId32"/>
    <p:sldId id="299" r:id="rId33"/>
    <p:sldId id="314" r:id="rId34"/>
    <p:sldId id="300" r:id="rId35"/>
    <p:sldId id="315" r:id="rId36"/>
    <p:sldId id="303" r:id="rId37"/>
    <p:sldId id="351" r:id="rId38"/>
    <p:sldId id="319" r:id="rId39"/>
    <p:sldId id="301" r:id="rId40"/>
    <p:sldId id="316" r:id="rId41"/>
    <p:sldId id="317" r:id="rId42"/>
    <p:sldId id="304" r:id="rId43"/>
    <p:sldId id="302" r:id="rId44"/>
    <p:sldId id="320" r:id="rId45"/>
    <p:sldId id="321" r:id="rId46"/>
    <p:sldId id="336" r:id="rId47"/>
    <p:sldId id="305" r:id="rId48"/>
    <p:sldId id="267" r:id="rId49"/>
    <p:sldId id="329" r:id="rId50"/>
    <p:sldId id="313" r:id="rId51"/>
    <p:sldId id="334" r:id="rId52"/>
    <p:sldId id="335" r:id="rId53"/>
    <p:sldId id="331" r:id="rId54"/>
    <p:sldId id="332" r:id="rId55"/>
    <p:sldId id="333" r:id="rId56"/>
    <p:sldId id="338" r:id="rId57"/>
    <p:sldId id="337" r:id="rId58"/>
    <p:sldId id="341" r:id="rId59"/>
    <p:sldId id="340" r:id="rId60"/>
    <p:sldId id="339" r:id="rId61"/>
    <p:sldId id="268" r:id="rId62"/>
    <p:sldId id="343" r:id="rId63"/>
    <p:sldId id="350" r:id="rId64"/>
    <p:sldId id="345"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347"/>
            <p14:sldId id="348"/>
            <p14:sldId id="349"/>
            <p14:sldId id="353"/>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51"/>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50"/>
            <p14:sldId id="345"/>
          </p14:sldIdLst>
        </p14:section>
        <p14:section name="slide graveyard / &quot;appendix&quot;" id="{6D11BC20-CC89-7848-AEC6-CA29F34F20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27</a:t>
            </a:fld>
            <a:endParaRPr lang="en-US"/>
          </a:p>
        </p:txBody>
      </p:sp>
    </p:spTree>
    <p:extLst>
      <p:ext uri="{BB962C8B-B14F-4D97-AF65-F5344CB8AC3E}">
        <p14:creationId xmlns:p14="http://schemas.microsoft.com/office/powerpoint/2010/main" val="224876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59</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5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5.sv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5.sv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spTree>
    <p:extLst>
      <p:ext uri="{BB962C8B-B14F-4D97-AF65-F5344CB8AC3E}">
        <p14:creationId xmlns:p14="http://schemas.microsoft.com/office/powerpoint/2010/main" val="340867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spTree>
    <p:extLst>
      <p:ext uri="{BB962C8B-B14F-4D97-AF65-F5344CB8AC3E}">
        <p14:creationId xmlns:p14="http://schemas.microsoft.com/office/powerpoint/2010/main" val="35844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537343" y="2010730"/>
            <a:ext cx="3352800" cy="954107"/>
          </a:xfrm>
          <a:prstGeom prst="rect">
            <a:avLst/>
          </a:prstGeom>
          <a:noFill/>
        </p:spPr>
        <p:txBody>
          <a:bodyPr wrap="square" rtlCol="0">
            <a:spAutoFit/>
          </a:bodyPr>
          <a:lstStyle/>
          <a:p>
            <a:pPr algn="ctr"/>
            <a:r>
              <a:rPr lang="en-US" sz="2800" dirty="0"/>
              <a:t>Multiple names/</a:t>
            </a:r>
            <a:r>
              <a:rPr lang="en-US" sz="2800" b="1" dirty="0"/>
              <a:t>keys</a:t>
            </a:r>
            <a:r>
              <a:rPr lang="en-US" sz="2800" dirty="0"/>
              <a:t> per entity</a:t>
            </a:r>
          </a:p>
        </p:txBody>
      </p:sp>
      <p:sp>
        <p:nvSpPr>
          <p:cNvPr id="6" name="TextBox 5">
            <a:extLst>
              <a:ext uri="{FF2B5EF4-FFF2-40B4-BE49-F238E27FC236}">
                <a16:creationId xmlns:a16="http://schemas.microsoft.com/office/drawing/2014/main" id="{B53EB118-3D36-644D-B3DD-94A6A5B74615}"/>
              </a:ext>
            </a:extLst>
          </p:cNvPr>
          <p:cNvSpPr txBox="1"/>
          <p:nvPr/>
        </p:nvSpPr>
        <p:spPr>
          <a:xfrm>
            <a:off x="8777454" y="2010730"/>
            <a:ext cx="2576346" cy="523220"/>
          </a:xfrm>
          <a:prstGeom prst="rect">
            <a:avLst/>
          </a:prstGeom>
          <a:noFill/>
        </p:spPr>
        <p:txBody>
          <a:bodyPr wrap="none" rtlCol="0">
            <a:spAutoFit/>
          </a:bodyPr>
          <a:lstStyle/>
          <a:p>
            <a:r>
              <a:rPr lang="en-US" sz="2800" dirty="0"/>
              <a:t>Extra characters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pic>
        <p:nvPicPr>
          <p:cNvPr id="16" name="Picture 15">
            <a:extLst>
              <a:ext uri="{FF2B5EF4-FFF2-40B4-BE49-F238E27FC236}">
                <a16:creationId xmlns:a16="http://schemas.microsoft.com/office/drawing/2014/main" id="{1BFC196C-EF69-ED4F-B733-BF36399B7576}"/>
              </a:ext>
            </a:extLst>
          </p:cNvPr>
          <p:cNvPicPr>
            <a:picLocks noChangeAspect="1"/>
          </p:cNvPicPr>
          <p:nvPr/>
        </p:nvPicPr>
        <p:blipFill>
          <a:blip r:embed="rId6"/>
          <a:stretch>
            <a:fillRect/>
          </a:stretch>
        </p:blipFill>
        <p:spPr>
          <a:xfrm>
            <a:off x="8284907" y="3354611"/>
            <a:ext cx="3561440" cy="1335540"/>
          </a:xfrm>
          <a:prstGeom prst="rect">
            <a:avLst/>
          </a:prstGeom>
        </p:spPr>
      </p:pic>
      <p:pic>
        <p:nvPicPr>
          <p:cNvPr id="20" name="Picture 19">
            <a:extLst>
              <a:ext uri="{FF2B5EF4-FFF2-40B4-BE49-F238E27FC236}">
                <a16:creationId xmlns:a16="http://schemas.microsoft.com/office/drawing/2014/main" id="{D2650649-7E8D-834B-9148-2D4D496E80CE}"/>
              </a:ext>
            </a:extLst>
          </p:cNvPr>
          <p:cNvPicPr>
            <a:picLocks noChangeAspect="1"/>
          </p:cNvPicPr>
          <p:nvPr/>
        </p:nvPicPr>
        <p:blipFill>
          <a:blip r:embed="rId7"/>
          <a:stretch>
            <a:fillRect/>
          </a:stretch>
        </p:blipFill>
        <p:spPr>
          <a:xfrm>
            <a:off x="8484477" y="5161562"/>
            <a:ext cx="3162300" cy="698500"/>
          </a:xfrm>
          <a:prstGeom prst="rect">
            <a:avLst/>
          </a:prstGeom>
        </p:spPr>
      </p:pic>
      <p:sp>
        <p:nvSpPr>
          <p:cNvPr id="23" name="Right Arrow 22">
            <a:extLst>
              <a:ext uri="{FF2B5EF4-FFF2-40B4-BE49-F238E27FC236}">
                <a16:creationId xmlns:a16="http://schemas.microsoft.com/office/drawing/2014/main" id="{2809447B-5ADB-B84C-96D6-3B2BC2314657}"/>
              </a:ext>
            </a:extLst>
          </p:cNvPr>
          <p:cNvSpPr/>
          <p:nvPr/>
        </p:nvSpPr>
        <p:spPr>
          <a:xfrm rot="16200000">
            <a:off x="8685857"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E6A0EE2-095E-3B4A-A897-D03D1991CE42}"/>
              </a:ext>
            </a:extLst>
          </p:cNvPr>
          <p:cNvSpPr/>
          <p:nvPr/>
        </p:nvSpPr>
        <p:spPr>
          <a:xfrm rot="16200000">
            <a:off x="10889704"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BC44D80-5C8D-2443-BAD6-13FDE07D4461}"/>
              </a:ext>
            </a:extLst>
          </p:cNvPr>
          <p:cNvSpPr/>
          <p:nvPr/>
        </p:nvSpPr>
        <p:spPr>
          <a:xfrm rot="14337747">
            <a:off x="11480652" y="4522527"/>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2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81B307-4781-D742-B19D-9F359690E976}"/>
              </a:ext>
            </a:extLst>
          </p:cNvPr>
          <p:cNvSpPr/>
          <p:nvPr/>
        </p:nvSpPr>
        <p:spPr>
          <a:xfrm>
            <a:off x="439386" y="4511787"/>
            <a:ext cx="7517081" cy="2043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A46A0A-E6D9-834A-9D56-4AEC0E7FE039}"/>
              </a:ext>
            </a:extLst>
          </p:cNvPr>
          <p:cNvSpPr/>
          <p:nvPr/>
        </p:nvSpPr>
        <p:spPr>
          <a:xfrm>
            <a:off x="439387" y="388447"/>
            <a:ext cx="8229600" cy="178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E6F6F5F-A40E-354D-AF6E-3775A6950FE3}"/>
              </a:ext>
            </a:extLst>
          </p:cNvPr>
          <p:cNvSpPr/>
          <p:nvPr/>
        </p:nvSpPr>
        <p:spPr>
          <a:xfrm>
            <a:off x="3243849" y="2501214"/>
            <a:ext cx="8467107" cy="1687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5B0D01ED-953A-8549-9958-B6F76F8A3F24}"/>
              </a:ext>
            </a:extLst>
          </p:cNvPr>
          <p:cNvSpPr>
            <a:spLocks noGrp="1"/>
          </p:cNvSpPr>
          <p:nvPr>
            <p:ph idx="1"/>
          </p:nvPr>
        </p:nvSpPr>
        <p:spPr>
          <a:xfrm>
            <a:off x="838200" y="507731"/>
            <a:ext cx="10515600" cy="1121044"/>
          </a:xfrm>
        </p:spPr>
        <p:txBody>
          <a:bodyPr>
            <a:normAutofit/>
          </a:bodyPr>
          <a:lstStyle/>
          <a:p>
            <a:pPr marL="0" indent="0">
              <a:buNone/>
            </a:pPr>
            <a:endParaRPr lang="en-US" sz="2800" dirty="0"/>
          </a:p>
          <a:p>
            <a:pPr marL="0" indent="0">
              <a:buNone/>
            </a:pPr>
            <a:endParaRPr lang="en-US" sz="2800" dirty="0"/>
          </a:p>
          <a:p>
            <a:pPr marL="0" indent="0">
              <a:buNone/>
            </a:pPr>
            <a:endParaRPr lang="en-US" sz="2800" dirty="0"/>
          </a:p>
        </p:txBody>
      </p:sp>
      <p:pic>
        <p:nvPicPr>
          <p:cNvPr id="8" name="Picture 7" descr="A screenshot of a cell phone&#10;&#10;Description automatically generated">
            <a:extLst>
              <a:ext uri="{FF2B5EF4-FFF2-40B4-BE49-F238E27FC236}">
                <a16:creationId xmlns:a16="http://schemas.microsoft.com/office/drawing/2014/main" id="{AE8A8DED-AB09-F34C-B0FC-7ADFA7DAA059}"/>
              </a:ext>
            </a:extLst>
          </p:cNvPr>
          <p:cNvPicPr>
            <a:picLocks noChangeAspect="1"/>
          </p:cNvPicPr>
          <p:nvPr/>
        </p:nvPicPr>
        <p:blipFill>
          <a:blip r:embed="rId2"/>
          <a:stretch>
            <a:fillRect/>
          </a:stretch>
        </p:blipFill>
        <p:spPr>
          <a:xfrm>
            <a:off x="609259" y="4638764"/>
            <a:ext cx="7212530" cy="1789438"/>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23C5B5B8-E49F-5F44-97C2-6C0731CC09CF}"/>
              </a:ext>
            </a:extLst>
          </p:cNvPr>
          <p:cNvPicPr>
            <a:picLocks noChangeAspect="1"/>
          </p:cNvPicPr>
          <p:nvPr/>
        </p:nvPicPr>
        <p:blipFill>
          <a:blip r:embed="rId3"/>
          <a:stretch>
            <a:fillRect/>
          </a:stretch>
        </p:blipFill>
        <p:spPr>
          <a:xfrm>
            <a:off x="3391917" y="2598712"/>
            <a:ext cx="8170973" cy="1492249"/>
          </a:xfrm>
          <a:prstGeom prst="rect">
            <a:avLst/>
          </a:prstGeom>
        </p:spPr>
      </p:pic>
      <p:pic>
        <p:nvPicPr>
          <p:cNvPr id="16" name="Picture 15" descr="A picture containing meter&#10;&#10;Description automatically generated">
            <a:extLst>
              <a:ext uri="{FF2B5EF4-FFF2-40B4-BE49-F238E27FC236}">
                <a16:creationId xmlns:a16="http://schemas.microsoft.com/office/drawing/2014/main" id="{6980362F-23FE-E243-A5D7-F3E3663C22F2}"/>
              </a:ext>
            </a:extLst>
          </p:cNvPr>
          <p:cNvPicPr>
            <a:picLocks noChangeAspect="1"/>
          </p:cNvPicPr>
          <p:nvPr/>
        </p:nvPicPr>
        <p:blipFill>
          <a:blip r:embed="rId4"/>
          <a:stretch>
            <a:fillRect/>
          </a:stretch>
        </p:blipFill>
        <p:spPr>
          <a:xfrm>
            <a:off x="572777" y="507731"/>
            <a:ext cx="7976997" cy="1567960"/>
          </a:xfrm>
          <a:prstGeom prst="rect">
            <a:avLst/>
          </a:prstGeom>
        </p:spPr>
      </p:pic>
    </p:spTree>
    <p:extLst>
      <p:ext uri="{BB962C8B-B14F-4D97-AF65-F5344CB8AC3E}">
        <p14:creationId xmlns:p14="http://schemas.microsoft.com/office/powerpoint/2010/main" val="237014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4344433" y="224633"/>
            <a:ext cx="6351588" cy="4048265"/>
          </a:xfrm>
          <a:prstGeom prst="rect">
            <a:avLst/>
          </a:prstGeom>
        </p:spPr>
      </p:pic>
      <p:sp>
        <p:nvSpPr>
          <p:cNvPr id="4" name="TextBox 3">
            <a:extLst>
              <a:ext uri="{FF2B5EF4-FFF2-40B4-BE49-F238E27FC236}">
                <a16:creationId xmlns:a16="http://schemas.microsoft.com/office/drawing/2014/main" id="{BE2CD4CA-C226-C847-A20F-A3F6070B61F8}"/>
              </a:ext>
            </a:extLst>
          </p:cNvPr>
          <p:cNvSpPr txBox="1"/>
          <p:nvPr/>
        </p:nvSpPr>
        <p:spPr>
          <a:xfrm>
            <a:off x="451262" y="510639"/>
            <a:ext cx="2828018" cy="523220"/>
          </a:xfrm>
          <a:prstGeom prst="rect">
            <a:avLst/>
          </a:prstGeom>
          <a:noFill/>
        </p:spPr>
        <p:txBody>
          <a:bodyPr wrap="none" rtlCol="0">
            <a:spAutoFit/>
          </a:bodyPr>
          <a:lstStyle/>
          <a:p>
            <a:r>
              <a:rPr lang="en-US" sz="2800" b="1" dirty="0"/>
              <a:t>(Jump to script)</a:t>
            </a:r>
          </a:p>
        </p:txBody>
      </p:sp>
    </p:spTree>
    <p:extLst>
      <p:ext uri="{BB962C8B-B14F-4D97-AF65-F5344CB8AC3E}">
        <p14:creationId xmlns:p14="http://schemas.microsoft.com/office/powerpoint/2010/main" val="823206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a:t>
            </a:r>
            <a:r>
              <a:rPr lang="en-US" sz="2800" b="1" dirty="0"/>
              <a:t>(Jump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and R scripts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3985239"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
        <p:nvSpPr>
          <p:cNvPr id="4" name="TextBox 3">
            <a:extLst>
              <a:ext uri="{FF2B5EF4-FFF2-40B4-BE49-F238E27FC236}">
                <a16:creationId xmlns:a16="http://schemas.microsoft.com/office/drawing/2014/main" id="{BCD0B3FC-23FE-744C-BC9E-1AE991699B44}"/>
              </a:ext>
            </a:extLst>
          </p:cNvPr>
          <p:cNvSpPr txBox="1"/>
          <p:nvPr/>
        </p:nvSpPr>
        <p:spPr>
          <a:xfrm>
            <a:off x="451262" y="510639"/>
            <a:ext cx="2828018" cy="523220"/>
          </a:xfrm>
          <a:prstGeom prst="rect">
            <a:avLst/>
          </a:prstGeom>
          <a:noFill/>
        </p:spPr>
        <p:txBody>
          <a:bodyPr wrap="none" rtlCol="0">
            <a:spAutoFit/>
          </a:bodyPr>
          <a:lstStyle/>
          <a:p>
            <a:r>
              <a:rPr lang="en-US" sz="2800" b="1" dirty="0"/>
              <a:t>(Jump to script)</a:t>
            </a:r>
          </a:p>
        </p:txBody>
      </p:sp>
    </p:spTree>
    <p:extLst>
      <p:ext uri="{BB962C8B-B14F-4D97-AF65-F5344CB8AC3E}">
        <p14:creationId xmlns:p14="http://schemas.microsoft.com/office/powerpoint/2010/main" val="2314753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4224784"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
        <p:nvSpPr>
          <p:cNvPr id="2" name="TextBox 1">
            <a:extLst>
              <a:ext uri="{FF2B5EF4-FFF2-40B4-BE49-F238E27FC236}">
                <a16:creationId xmlns:a16="http://schemas.microsoft.com/office/drawing/2014/main" id="{BDB8FF63-C59A-9245-B84F-82F0E451D55A}"/>
              </a:ext>
            </a:extLst>
          </p:cNvPr>
          <p:cNvSpPr txBox="1"/>
          <p:nvPr/>
        </p:nvSpPr>
        <p:spPr>
          <a:xfrm>
            <a:off x="451262" y="510639"/>
            <a:ext cx="2828018" cy="523220"/>
          </a:xfrm>
          <a:prstGeom prst="rect">
            <a:avLst/>
          </a:prstGeom>
          <a:noFill/>
        </p:spPr>
        <p:txBody>
          <a:bodyPr wrap="none" rtlCol="0">
            <a:spAutoFit/>
          </a:bodyPr>
          <a:lstStyle/>
          <a:p>
            <a:r>
              <a:rPr lang="en-US" sz="2800" b="1" dirty="0"/>
              <a:t>(Jump to script)</a:t>
            </a:r>
          </a:p>
        </p:txBody>
      </p:sp>
    </p:spTree>
    <p:extLst>
      <p:ext uri="{BB962C8B-B14F-4D97-AF65-F5344CB8AC3E}">
        <p14:creationId xmlns:p14="http://schemas.microsoft.com/office/powerpoint/2010/main" val="691552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82840CB4-832F-904C-9F0D-504B89A49CB4}"/>
              </a:ext>
            </a:extLst>
          </p:cNvPr>
          <p:cNvPicPr>
            <a:picLocks noChangeAspect="1"/>
          </p:cNvPicPr>
          <p:nvPr/>
        </p:nvPicPr>
        <p:blipFill>
          <a:blip r:embed="rId2"/>
          <a:stretch>
            <a:fillRect/>
          </a:stretch>
        </p:blipFill>
        <p:spPr>
          <a:xfrm>
            <a:off x="730250" y="647700"/>
            <a:ext cx="10731500" cy="621030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look at keys containing “Berkeley” in </a:t>
            </a:r>
            <a:r>
              <a:rPr lang="en-US" sz="2800" dirty="0" err="1">
                <a:latin typeface="Courier New" panose="02070309020205020404" pitchFamily="49" charset="0"/>
                <a:cs typeface="Courier New" panose="02070309020205020404" pitchFamily="49" charset="0"/>
              </a:rPr>
              <a:t>admissions_results</a:t>
            </a:r>
            <a:r>
              <a:rPr lang="en-US" sz="2800" dirty="0">
                <a:cs typeface="Courier New" panose="02070309020205020404" pitchFamily="49" charset="0"/>
              </a:rPr>
              <a:t> </a:t>
            </a:r>
            <a:r>
              <a:rPr lang="en-US" sz="2800" b="1" dirty="0">
                <a:cs typeface="Courier New" panose="02070309020205020404" pitchFamily="49" charset="0"/>
              </a:rPr>
              <a:t>(Jump to script)</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We find 38 different keys referencing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with the keys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words like </a:t>
            </a:r>
            <a:r>
              <a:rPr lang="en-US" sz="2800" b="1" dirty="0">
                <a:cs typeface="Courier New" panose="02070309020205020404" pitchFamily="49" charset="0"/>
              </a:rPr>
              <a:t>university</a:t>
            </a:r>
            <a:r>
              <a:rPr lang="en-US" sz="2800" dirty="0">
                <a:cs typeface="Courier New" panose="02070309020205020404" pitchFamily="49" charset="0"/>
              </a:rPr>
              <a:t>, </a:t>
            </a:r>
            <a:r>
              <a:rPr lang="en-US" sz="2800" b="1" dirty="0">
                <a:cs typeface="Courier New" panose="02070309020205020404" pitchFamily="49" charset="0"/>
              </a:rPr>
              <a:t>institute</a:t>
            </a:r>
            <a:r>
              <a:rPr lang="en-US" sz="2800" dirty="0">
                <a:cs typeface="Courier New" panose="02070309020205020404" pitchFamily="49" charset="0"/>
              </a:rPr>
              <a:t>,  </a:t>
            </a:r>
            <a:r>
              <a:rPr lang="en-US" sz="2800" b="1" dirty="0">
                <a:cs typeface="Courier New" panose="02070309020205020404" pitchFamily="49" charset="0"/>
              </a:rPr>
              <a:t>school</a:t>
            </a:r>
            <a:r>
              <a:rPr lang="en-US" sz="2800" dirty="0">
                <a:cs typeface="Courier New" panose="02070309020205020404" pitchFamily="49" charset="0"/>
              </a:rPr>
              <a:t>;  also </a:t>
            </a:r>
            <a:r>
              <a:rPr lang="en-US" sz="2800" b="1" dirty="0">
                <a:cs typeface="Courier New" panose="02070309020205020404" pitchFamily="49" charset="0"/>
              </a:rPr>
              <a:t>at</a:t>
            </a:r>
            <a:r>
              <a:rPr lang="en-US" sz="2800" dirty="0">
                <a:cs typeface="Courier New" panose="02070309020205020404" pitchFamily="49" charset="0"/>
              </a:rPr>
              <a:t> and </a:t>
            </a:r>
            <a:r>
              <a:rPr lang="en-US" sz="2800" b="1" dirty="0">
                <a:cs typeface="Courier New" panose="02070309020205020404" pitchFamily="49" charset="0"/>
              </a:rPr>
              <a:t>of</a:t>
            </a:r>
            <a:r>
              <a:rPr lang="en-US" sz="2800" dirty="0">
                <a:cs typeface="Courier New" panose="02070309020205020404" pitchFamily="49" charset="0"/>
              </a:rPr>
              <a:t>)</a:t>
            </a:r>
          </a:p>
          <a:p>
            <a:pPr lvl="1"/>
            <a:r>
              <a:rPr lang="en-US" sz="2600" dirty="0">
                <a:cs typeface="Courier New" panose="02070309020205020404" pitchFamily="49" charset="0"/>
              </a:rPr>
              <a:t>why? common/structural words artificially reduce distance of fuzzy mismatches and offer little extra info for true fuzzy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a:t>
            </a:r>
            <a:r>
              <a:rPr lang="en-US" sz="2800" b="1" dirty="0"/>
              <a:t>(Jump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4" name="Picture 3" descr="A picture containing implement, stationary, pencil&#10;&#10;Description automatically generated">
            <a:extLst>
              <a:ext uri="{FF2B5EF4-FFF2-40B4-BE49-F238E27FC236}">
                <a16:creationId xmlns:a16="http://schemas.microsoft.com/office/drawing/2014/main" id="{1BA17E36-9137-7948-B6A6-5D2BE19C8D03}"/>
              </a:ext>
            </a:extLst>
          </p:cNvPr>
          <p:cNvPicPr>
            <a:picLocks noChangeAspect="1"/>
          </p:cNvPicPr>
          <p:nvPr/>
        </p:nvPicPr>
        <p:blipFill>
          <a:blip r:embed="rId2"/>
          <a:stretch>
            <a:fillRect/>
          </a:stretch>
        </p:blipFill>
        <p:spPr>
          <a:xfrm>
            <a:off x="730250" y="660400"/>
            <a:ext cx="10731500" cy="6197600"/>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RCS,  stats PhD candidate</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and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6" name="Picture 5" descr="A close up of a logo&#10;&#10;Description automatically generated">
            <a:extLst>
              <a:ext uri="{FF2B5EF4-FFF2-40B4-BE49-F238E27FC236}">
                <a16:creationId xmlns:a16="http://schemas.microsoft.com/office/drawing/2014/main" id="{9553B29B-CC01-7F41-B2CC-B161E2186436}"/>
              </a:ext>
            </a:extLst>
          </p:cNvPr>
          <p:cNvPicPr>
            <a:picLocks noChangeAspect="1"/>
          </p:cNvPicPr>
          <p:nvPr/>
        </p:nvPicPr>
        <p:blipFill>
          <a:blip r:embed="rId2"/>
          <a:stretch>
            <a:fillRect/>
          </a:stretch>
        </p:blipFill>
        <p:spPr>
          <a:xfrm>
            <a:off x="739041" y="801334"/>
            <a:ext cx="10713917" cy="6056666"/>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a</a:t>
            </a:r>
            <a:r>
              <a:rPr lang="en-US" sz="2800" dirty="0"/>
              <a:t> = first string</a:t>
            </a:r>
          </a:p>
          <a:p>
            <a:pPr marL="0" indent="0">
              <a:buNone/>
            </a:pPr>
            <a:r>
              <a:rPr lang="en-US" sz="2800" dirty="0">
                <a:latin typeface="Courier New" panose="02070309020205020404" pitchFamily="49" charset="0"/>
                <a:cs typeface="Courier New" panose="02070309020205020404" pitchFamily="49" charset="0"/>
              </a:rPr>
              <a:t>b</a:t>
            </a:r>
            <a:r>
              <a:rPr lang="en-US" sz="2800" dirty="0"/>
              <a:t> = second string</a:t>
            </a:r>
          </a:p>
          <a:p>
            <a:pPr marL="0" indent="0">
              <a:buNone/>
            </a:pPr>
            <a:r>
              <a:rPr lang="en-US" sz="2800" dirty="0">
                <a:latin typeface="Courier New" panose="02070309020205020404" pitchFamily="49" charset="0"/>
                <a:cs typeface="Courier New" panose="02070309020205020404" pitchFamily="49" charset="0"/>
              </a:rPr>
              <a:t>method</a:t>
            </a:r>
            <a:r>
              <a:rPr lang="en-US" sz="2800" dirty="0"/>
              <a:t> = distance function name</a:t>
            </a:r>
          </a:p>
          <a:p>
            <a:pPr marL="0" indent="0">
              <a:buNone/>
            </a:pPr>
            <a:r>
              <a:rPr lang="en-US" sz="2800" dirty="0">
                <a:latin typeface="Courier New" panose="02070309020205020404" pitchFamily="49" charset="0"/>
                <a:cs typeface="Courier New" panose="02070309020205020404" pitchFamily="49" charset="0"/>
              </a:rPr>
              <a:t>weight, q, p, </a:t>
            </a:r>
            <a:r>
              <a:rPr lang="en-US" sz="2800" dirty="0" err="1">
                <a:latin typeface="Courier New" panose="02070309020205020404" pitchFamily="49" charset="0"/>
                <a:cs typeface="Courier New" panose="02070309020205020404" pitchFamily="49" charset="0"/>
              </a:rPr>
              <a:t>bt</a:t>
            </a:r>
            <a:r>
              <a:rPr lang="en-US" sz="2800" dirty="0">
                <a:latin typeface="Courier New" panose="02070309020205020404" pitchFamily="49" charset="0"/>
                <a:cs typeface="Courier New" panose="02070309020205020404" pitchFamily="49" charset="0"/>
              </a:rPr>
              <a:t> </a:t>
            </a:r>
            <a:r>
              <a:rPr lang="en-US" sz="2800" dirty="0"/>
              <a:t>= auxiliary arguments for methods</a:t>
            </a:r>
          </a:p>
        </p:txBody>
      </p:sp>
      <p:pic>
        <p:nvPicPr>
          <p:cNvPr id="5" name="Picture 4">
            <a:extLst>
              <a:ext uri="{FF2B5EF4-FFF2-40B4-BE49-F238E27FC236}">
                <a16:creationId xmlns:a16="http://schemas.microsoft.com/office/drawing/2014/main" id="{84AB0289-4C5F-4449-AE7C-9C994A5984F1}"/>
              </a:ext>
            </a:extLst>
          </p:cNvPr>
          <p:cNvPicPr>
            <a:picLocks noChangeAspect="1"/>
          </p:cNvPicPr>
          <p:nvPr/>
        </p:nvPicPr>
        <p:blipFill>
          <a:blip r:embed="rId2"/>
          <a:stretch>
            <a:fillRect/>
          </a:stretch>
        </p:blipFill>
        <p:spPr>
          <a:xfrm>
            <a:off x="180432" y="2103438"/>
            <a:ext cx="11831135" cy="1325562"/>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a:t>
            </a:r>
          </a:p>
          <a:p>
            <a:pPr marL="0" indent="0">
              <a:buNone/>
            </a:pPr>
            <a:endParaRPr lang="en-US" sz="3600" dirty="0"/>
          </a:p>
          <a:p>
            <a:pPr marL="0" indent="0">
              <a:buNone/>
            </a:pPr>
            <a:r>
              <a:rPr lang="en-US" sz="3600" dirty="0"/>
              <a:t>“Northwestern”</a:t>
            </a:r>
          </a:p>
          <a:p>
            <a:pPr marL="0" indent="0" algn="ctr">
              <a:buNone/>
            </a:pPr>
            <a:r>
              <a:rPr lang="en-US" sz="3600" dirty="0"/>
              <a:t>distance = </a:t>
            </a:r>
            <a:r>
              <a:rPr lang="en-US" sz="3600" b="1" dirty="0"/>
              <a:t>0</a:t>
            </a:r>
          </a:p>
          <a:p>
            <a:pPr marL="0" indent="0" algn="ctr">
              <a:buNone/>
            </a:pPr>
            <a:endParaRPr lang="en-US" sz="3600" dirty="0"/>
          </a:p>
        </p:txBody>
      </p:sp>
    </p:spTree>
    <p:extLst>
      <p:ext uri="{BB962C8B-B14F-4D97-AF65-F5344CB8AC3E}">
        <p14:creationId xmlns:p14="http://schemas.microsoft.com/office/powerpoint/2010/main" val="1908892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a:t>
            </a:r>
          </a:p>
          <a:p>
            <a:pPr marL="0" indent="0">
              <a:buNone/>
            </a:pPr>
            <a:endParaRPr lang="en-US" sz="3600" dirty="0"/>
          </a:p>
          <a:p>
            <a:pPr marL="0" indent="0">
              <a:buNone/>
            </a:pPr>
            <a:r>
              <a:rPr lang="en-US" sz="3600" dirty="0"/>
              <a:t>“North</a:t>
            </a:r>
            <a:r>
              <a:rPr lang="en-US" sz="3600" b="1" dirty="0"/>
              <a:t>w</a:t>
            </a:r>
            <a:r>
              <a:rPr lang="en-US" sz="3600" dirty="0"/>
              <a:t>estern” → “</a:t>
            </a:r>
            <a:r>
              <a:rPr lang="en-US" sz="3600" dirty="0" err="1"/>
              <a:t>North</a:t>
            </a:r>
            <a:r>
              <a:rPr lang="en-US" sz="3600" b="1" dirty="0" err="1">
                <a:solidFill>
                  <a:srgbClr val="FF0000"/>
                </a:solidFill>
              </a:rPr>
              <a:t>e</a:t>
            </a:r>
            <a:r>
              <a:rPr lang="en-US" sz="3600" dirty="0" err="1"/>
              <a:t>estern</a:t>
            </a:r>
            <a:r>
              <a:rPr lang="en-US" sz="3600" dirty="0"/>
              <a:t>”</a:t>
            </a:r>
          </a:p>
          <a:p>
            <a:pPr marL="0" indent="0" algn="ctr">
              <a:buNone/>
            </a:pPr>
            <a:r>
              <a:rPr lang="en-US" sz="3600" dirty="0"/>
              <a:t>distance = </a:t>
            </a:r>
            <a:r>
              <a:rPr lang="en-US" sz="3600" b="1" dirty="0"/>
              <a:t>1</a:t>
            </a:r>
          </a:p>
          <a:p>
            <a:pPr marL="0" indent="0" algn="ctr">
              <a:buNone/>
            </a:pPr>
            <a:endParaRPr lang="en-US" sz="3600" dirty="0"/>
          </a:p>
        </p:txBody>
      </p:sp>
    </p:spTree>
    <p:extLst>
      <p:ext uri="{BB962C8B-B14F-4D97-AF65-F5344CB8AC3E}">
        <p14:creationId xmlns:p14="http://schemas.microsoft.com/office/powerpoint/2010/main" val="3812395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  Substitute </a:t>
            </a:r>
            <a:r>
              <a:rPr lang="en-US" sz="2800" b="1" dirty="0"/>
              <a:t>e</a:t>
            </a:r>
            <a:r>
              <a:rPr lang="en-US" sz="2800" dirty="0"/>
              <a:t> for </a:t>
            </a:r>
            <a:r>
              <a:rPr lang="en-US" sz="2800" b="1" dirty="0">
                <a:solidFill>
                  <a:srgbClr val="FF0000"/>
                </a:solidFill>
              </a:rPr>
              <a:t>a</a:t>
            </a:r>
            <a:r>
              <a:rPr lang="en-US" sz="2800" dirty="0"/>
              <a:t>.</a:t>
            </a:r>
          </a:p>
          <a:p>
            <a:pPr marL="0" indent="0">
              <a:buNone/>
            </a:pPr>
            <a:endParaRPr lang="en-US" sz="3600" dirty="0"/>
          </a:p>
          <a:p>
            <a:pPr marL="0" indent="0">
              <a:buNone/>
            </a:pPr>
            <a:r>
              <a:rPr lang="en-US" sz="3600" dirty="0"/>
              <a:t>“Northwestern” → “</a:t>
            </a:r>
            <a:r>
              <a:rPr lang="en-US" sz="3600" dirty="0" err="1"/>
              <a:t>North</a:t>
            </a:r>
            <a:r>
              <a:rPr lang="en-US" sz="3600" dirty="0" err="1">
                <a:solidFill>
                  <a:srgbClr val="FF0000"/>
                </a:solidFill>
              </a:rPr>
              <a:t>e</a:t>
            </a:r>
            <a:r>
              <a:rPr lang="en-US" sz="3600" b="1" dirty="0" err="1"/>
              <a:t>e</a:t>
            </a:r>
            <a:r>
              <a:rPr lang="en-US" sz="3600" dirty="0" err="1"/>
              <a:t>stern</a:t>
            </a:r>
            <a:r>
              <a:rPr lang="en-US" sz="3600" dirty="0"/>
              <a:t>” → “Northe</a:t>
            </a:r>
            <a:r>
              <a:rPr lang="en-US" sz="3600" b="1" dirty="0">
                <a:solidFill>
                  <a:srgbClr val="FF0000"/>
                </a:solidFill>
              </a:rPr>
              <a:t>a</a:t>
            </a:r>
            <a:r>
              <a:rPr lang="en-US" sz="3600" dirty="0"/>
              <a:t>stern”</a:t>
            </a:r>
          </a:p>
          <a:p>
            <a:pPr marL="0" indent="0" algn="ctr">
              <a:buNone/>
            </a:pPr>
            <a:r>
              <a:rPr lang="en-US" sz="3600" dirty="0"/>
              <a:t>distance = </a:t>
            </a:r>
            <a:r>
              <a:rPr lang="en-US" sz="3600" b="1" dirty="0"/>
              <a:t>2</a:t>
            </a:r>
          </a:p>
          <a:p>
            <a:pPr marL="0" indent="0">
              <a:buNone/>
            </a:pPr>
            <a:r>
              <a:rPr lang="en-US" sz="2800" dirty="0"/>
              <a:t>Check for yourself:</a:t>
            </a:r>
          </a:p>
        </p:txBody>
      </p:sp>
      <p:pic>
        <p:nvPicPr>
          <p:cNvPr id="6" name="Picture 5">
            <a:extLst>
              <a:ext uri="{FF2B5EF4-FFF2-40B4-BE49-F238E27FC236}">
                <a16:creationId xmlns:a16="http://schemas.microsoft.com/office/drawing/2014/main" id="{7111B4EC-9F7D-BB4C-B4DE-919930117B50}"/>
              </a:ext>
            </a:extLst>
          </p:cNvPr>
          <p:cNvPicPr>
            <a:picLocks noChangeAspect="1"/>
          </p:cNvPicPr>
          <p:nvPr/>
        </p:nvPicPr>
        <p:blipFill>
          <a:blip r:embed="rId2"/>
          <a:stretch>
            <a:fillRect/>
          </a:stretch>
        </p:blipFill>
        <p:spPr>
          <a:xfrm>
            <a:off x="118193" y="5731740"/>
            <a:ext cx="11955614" cy="490931"/>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b="1" dirty="0"/>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169156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chemeClr val="tx1"/>
                </a:solidFill>
              </a:rPr>
              <a:t>a</a:t>
            </a:r>
            <a:r>
              <a:rPr lang="en-US" sz="2800" dirty="0"/>
              <a:t>stern”) = 12</a:t>
            </a:r>
            <a:endParaRPr lang="en-US" sz="3600" dirty="0"/>
          </a:p>
          <a:p>
            <a:pPr marL="0" indent="0" algn="ctr">
              <a:buNone/>
            </a:pPr>
            <a:endParaRPr lang="en-US" sz="3600" dirty="0"/>
          </a:p>
          <a:p>
            <a:pPr marL="0" indent="0" algn="ctr">
              <a:buNone/>
            </a:pPr>
            <a:r>
              <a:rPr lang="en-US" sz="3600" dirty="0"/>
              <a:t>so, the distance ratio is 2/12 = </a:t>
            </a:r>
            <a:r>
              <a:rPr lang="en-US" sz="3600" b="1" dirty="0"/>
              <a:t>.167</a:t>
            </a:r>
          </a:p>
          <a:p>
            <a:pPr marL="0" indent="0">
              <a:buNone/>
            </a:pPr>
            <a:endParaRPr lang="en-US" sz="2800" dirty="0"/>
          </a:p>
          <a:p>
            <a:pPr marL="0" indent="0">
              <a:buNone/>
            </a:pPr>
            <a:r>
              <a:rPr lang="en-US" sz="2800" dirty="0"/>
              <a:t>Check for yourself (not a built-in):</a:t>
            </a:r>
          </a:p>
          <a:p>
            <a:pPr marL="0" indent="0">
              <a:buNone/>
            </a:pPr>
            <a:endParaRPr lang="en-US" sz="3600" b="1" dirty="0"/>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5292" y="5654467"/>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138900" y="6156128"/>
            <a:ext cx="11908134" cy="439234"/>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
        <p:nvSpPr>
          <p:cNvPr id="9" name="TextBox 8">
            <a:extLst>
              <a:ext uri="{FF2B5EF4-FFF2-40B4-BE49-F238E27FC236}">
                <a16:creationId xmlns:a16="http://schemas.microsoft.com/office/drawing/2014/main" id="{D96CA847-3986-D249-A56D-D99A888842CF}"/>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spTree>
    <p:extLst>
      <p:ext uri="{BB962C8B-B14F-4D97-AF65-F5344CB8AC3E}">
        <p14:creationId xmlns:p14="http://schemas.microsoft.com/office/powerpoint/2010/main" val="4237067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sp>
        <p:nvSpPr>
          <p:cNvPr id="37" name="TextBox 36">
            <a:extLst>
              <a:ext uri="{FF2B5EF4-FFF2-40B4-BE49-F238E27FC236}">
                <a16:creationId xmlns:a16="http://schemas.microsoft.com/office/drawing/2014/main" id="{DDB3066C-227E-2249-A0F5-D18B31712120}"/>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pic>
        <p:nvPicPr>
          <p:cNvPr id="18" name="Picture 17">
            <a:extLst>
              <a:ext uri="{FF2B5EF4-FFF2-40B4-BE49-F238E27FC236}">
                <a16:creationId xmlns:a16="http://schemas.microsoft.com/office/drawing/2014/main" id="{00F1FB1E-05B2-5341-AE76-359CBE799786}"/>
              </a:ext>
            </a:extLst>
          </p:cNvPr>
          <p:cNvPicPr>
            <a:picLocks noChangeAspect="1"/>
          </p:cNvPicPr>
          <p:nvPr/>
        </p:nvPicPr>
        <p:blipFill>
          <a:blip r:embed="rId2"/>
          <a:stretch>
            <a:fillRect/>
          </a:stretch>
        </p:blipFill>
        <p:spPr>
          <a:xfrm>
            <a:off x="178472" y="6065875"/>
            <a:ext cx="11828993" cy="401383"/>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b="1" dirty="0"/>
              <a:t>Dartmouth College</a:t>
            </a:r>
            <a:r>
              <a:rPr lang="en-US" sz="2800" dirty="0"/>
              <a:t> and </a:t>
            </a:r>
            <a:r>
              <a:rPr lang="en-US" sz="2800" b="1" dirty="0" err="1"/>
              <a:t>Darmtouth</a:t>
            </a:r>
            <a:r>
              <a:rPr lang="en-US" sz="2800" b="1" dirty="0"/>
              <a:t> College</a:t>
            </a:r>
          </a:p>
          <a:p>
            <a:pPr marL="0" indent="0" algn="ctr">
              <a:buNone/>
            </a:pPr>
            <a:endParaRPr lang="en-US" sz="2800" dirty="0"/>
          </a:p>
          <a:p>
            <a:pPr marL="0" indent="0" algn="ctr">
              <a:buNone/>
            </a:pPr>
            <a:r>
              <a:rPr lang="en-US" sz="2800" b="1" dirty="0"/>
              <a:t>University of California</a:t>
            </a:r>
            <a:r>
              <a:rPr lang="en-US" sz="2800" dirty="0"/>
              <a:t> and </a:t>
            </a:r>
            <a:r>
              <a:rPr lang="en-US" sz="2800" b="1" dirty="0"/>
              <a:t>The University of California</a:t>
            </a:r>
          </a:p>
          <a:p>
            <a:pPr marL="0" indent="0" algn="ctr">
              <a:buNone/>
            </a:pPr>
            <a:endParaRPr lang="en-US" sz="2800" dirty="0"/>
          </a:p>
          <a:p>
            <a:pPr marL="0" indent="0" algn="ctr">
              <a:buNone/>
            </a:pPr>
            <a:r>
              <a:rPr lang="en-US" sz="2800" b="1" dirty="0"/>
              <a:t>Stanford University</a:t>
            </a:r>
            <a:r>
              <a:rPr lang="en-US" sz="2800" dirty="0"/>
              <a:t> and </a:t>
            </a:r>
            <a:r>
              <a:rPr lang="en-US" sz="2800" b="1" dirty="0"/>
              <a:t>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3186321" cy="523220"/>
          </a:xfrm>
          <a:prstGeom prst="rect">
            <a:avLst/>
          </a:prstGeom>
          <a:noFill/>
        </p:spPr>
        <p:txBody>
          <a:bodyPr wrap="none" rtlCol="0">
            <a:spAutoFit/>
          </a:bodyPr>
          <a:lstStyle/>
          <a:p>
            <a:r>
              <a:rPr lang="en-US" sz="2800" b="1"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 no </a:t>
            </a:r>
            <a:r>
              <a:rPr lang="en-US" sz="2800" i="1" dirty="0"/>
              <a:t>false positives</a:t>
            </a:r>
            <a:r>
              <a:rPr lang="en-US" sz="2800" dirty="0"/>
              <a:t>, perfect </a:t>
            </a:r>
            <a:r>
              <a:rPr lang="en-US" sz="2800" i="1" dirty="0"/>
              <a:t>precision</a:t>
            </a:r>
            <a:endParaRPr lang="en-US" sz="2800" dirty="0"/>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93152"/>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say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1464945" y="1142871"/>
            <a:ext cx="9262109" cy="5447598"/>
          </a:xfrm>
          <a:prstGeom prst="rect">
            <a:avLst/>
          </a:prstGeom>
        </p:spPr>
      </p:pic>
      <p:sp>
        <p:nvSpPr>
          <p:cNvPr id="4" name="TextBox 3">
            <a:extLst>
              <a:ext uri="{FF2B5EF4-FFF2-40B4-BE49-F238E27FC236}">
                <a16:creationId xmlns:a16="http://schemas.microsoft.com/office/drawing/2014/main" id="{0162245C-7605-8F47-A253-080FC0022F8E}"/>
              </a:ext>
            </a:extLst>
          </p:cNvPr>
          <p:cNvSpPr txBox="1"/>
          <p:nvPr/>
        </p:nvSpPr>
        <p:spPr>
          <a:xfrm>
            <a:off x="614363" y="385763"/>
            <a:ext cx="4217052" cy="523220"/>
          </a:xfrm>
          <a:prstGeom prst="rect">
            <a:avLst/>
          </a:prstGeom>
          <a:noFill/>
        </p:spPr>
        <p:txBody>
          <a:bodyPr wrap="none" rtlCol="0">
            <a:spAutoFit/>
          </a:bodyPr>
          <a:lstStyle/>
          <a:p>
            <a:r>
              <a:rPr lang="en-US" sz="2800" dirty="0"/>
              <a:t>Setting the threshold at 0.2:</a:t>
            </a:r>
          </a:p>
        </p:txBody>
      </p:sp>
    </p:spTree>
    <p:extLst>
      <p:ext uri="{BB962C8B-B14F-4D97-AF65-F5344CB8AC3E}">
        <p14:creationId xmlns:p14="http://schemas.microsoft.com/office/powerpoint/2010/main" val="2820783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largest distance using the data viewer</a:t>
            </a:r>
          </a:p>
          <a:p>
            <a:pPr marL="514350" indent="-514350">
              <a:buFont typeface="+mj-lt"/>
              <a:buAutoNum type="arabicPeriod"/>
            </a:pPr>
            <a:r>
              <a:rPr lang="en-US" sz="2800" dirty="0"/>
              <a:t>If you’re still comfortable, repeat steps above and reassess</a:t>
            </a:r>
          </a:p>
          <a:p>
            <a:pPr marL="0" indent="0">
              <a:buNone/>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576125" cy="523220"/>
          </a:xfrm>
          <a:prstGeom prst="rect">
            <a:avLst/>
          </a:prstGeom>
          <a:noFill/>
        </p:spPr>
        <p:txBody>
          <a:bodyPr wrap="none" rtlCol="0">
            <a:spAutoFit/>
          </a:bodyPr>
          <a:lstStyle/>
          <a:p>
            <a:r>
              <a:rPr lang="en-US" sz="2800" dirty="0"/>
              <a:t>Setting the threshold at 0.518:</a:t>
            </a:r>
          </a:p>
        </p:txBody>
      </p:sp>
    </p:spTree>
    <p:extLst>
      <p:ext uri="{BB962C8B-B14F-4D97-AF65-F5344CB8AC3E}">
        <p14:creationId xmlns:p14="http://schemas.microsoft.com/office/powerpoint/2010/main" val="1003888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a:t>
            </a:r>
            <a:r>
              <a:rPr lang="en-US" sz="2800"/>
              <a:t>parity of number </a:t>
            </a:r>
            <a:r>
              <a:rPr lang="en-US" sz="2800" dirty="0"/>
              <a:t>of applications:</a:t>
            </a:r>
          </a:p>
          <a:p>
            <a:pPr marL="0" indent="0">
              <a:buNone/>
            </a:pPr>
            <a:endParaRPr lang="en-US" sz="2800" dirty="0"/>
          </a:p>
        </p:txBody>
      </p:sp>
      <p:pic>
        <p:nvPicPr>
          <p:cNvPr id="6" name="Picture 5" descr="A picture containing screenshot&#10;&#10;Description automatically generated">
            <a:extLst>
              <a:ext uri="{FF2B5EF4-FFF2-40B4-BE49-F238E27FC236}">
                <a16:creationId xmlns:a16="http://schemas.microsoft.com/office/drawing/2014/main" id="{BBB35EFD-FDDD-3040-B609-2E88BDEE1644}"/>
              </a:ext>
            </a:extLst>
          </p:cNvPr>
          <p:cNvPicPr>
            <a:picLocks noChangeAspect="1"/>
          </p:cNvPicPr>
          <p:nvPr/>
        </p:nvPicPr>
        <p:blipFill>
          <a:blip r:embed="rId3"/>
          <a:stretch>
            <a:fillRect/>
          </a:stretch>
        </p:blipFill>
        <p:spPr>
          <a:xfrm>
            <a:off x="0" y="1156520"/>
            <a:ext cx="12192000" cy="5471236"/>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3" name="Picture 2" descr="A picture containing implement, stationary, pencil&#10;&#10;Description automatically generated">
            <a:extLst>
              <a:ext uri="{FF2B5EF4-FFF2-40B4-BE49-F238E27FC236}">
                <a16:creationId xmlns:a16="http://schemas.microsoft.com/office/drawing/2014/main" id="{CA361C0A-0224-FC47-A0B3-EC37D5E3DBFD}"/>
              </a:ext>
            </a:extLst>
          </p:cNvPr>
          <p:cNvPicPr>
            <a:picLocks noChangeAspect="1"/>
          </p:cNvPicPr>
          <p:nvPr/>
        </p:nvPicPr>
        <p:blipFill>
          <a:blip r:embed="rId2"/>
          <a:stretch>
            <a:fillRect/>
          </a:stretch>
        </p:blipFill>
        <p:spPr>
          <a:xfrm>
            <a:off x="723900" y="647700"/>
            <a:ext cx="10744200" cy="6210300"/>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Conclusion</a:t>
            </a:r>
          </a:p>
        </p:txBody>
      </p:sp>
    </p:spTree>
    <p:extLst>
      <p:ext uri="{BB962C8B-B14F-4D97-AF65-F5344CB8AC3E}">
        <p14:creationId xmlns:p14="http://schemas.microsoft.com/office/powerpoint/2010/main" val="581958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 </a:t>
            </a:r>
            <a:r>
              <a:rPr lang="en-US" sz="2800" i="1" dirty="0"/>
              <a:t>(also applicable to search and deduplication)</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CHALLENGE EXERCISE</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In the </a:t>
            </a:r>
            <a:r>
              <a:rPr lang="en-US" sz="2800" dirty="0">
                <a:latin typeface="Courier New" panose="02070309020205020404" pitchFamily="49" charset="0"/>
                <a:cs typeface="Courier New" panose="02070309020205020404" pitchFamily="49" charset="0"/>
              </a:rPr>
              <a:t>scripts</a:t>
            </a:r>
            <a:r>
              <a:rPr lang="en-US" sz="2800" dirty="0"/>
              <a:t> folder, </a:t>
            </a:r>
            <a:r>
              <a:rPr lang="en-US" sz="2800" dirty="0" err="1">
                <a:latin typeface="Courier New" panose="02070309020205020404" pitchFamily="49" charset="0"/>
                <a:cs typeface="Courier New" panose="02070309020205020404" pitchFamily="49" charset="0"/>
              </a:rPr>
              <a:t>challenge_exercise.R</a:t>
            </a:r>
            <a:r>
              <a:rPr lang="en-US" sz="2800" dirty="0"/>
              <a:t> loads the CS rankings and admissions data we just worked with, as well as rankings and scraped admissions data for </a:t>
            </a:r>
            <a:r>
              <a:rPr lang="en-US" sz="2800" b="1" dirty="0"/>
              <a:t>statistics</a:t>
            </a:r>
            <a:r>
              <a:rPr lang="en-US" sz="2800" dirty="0"/>
              <a:t> programs.</a:t>
            </a:r>
          </a:p>
          <a:p>
            <a:pPr marL="0" indent="0">
              <a:buNone/>
            </a:pPr>
            <a:endParaRPr lang="en-US" sz="2800" dirty="0"/>
          </a:p>
          <a:p>
            <a:pPr marL="0" indent="0">
              <a:buNone/>
            </a:pPr>
            <a:r>
              <a:rPr lang="en-US" sz="2800" dirty="0"/>
              <a:t>Try the following:</a:t>
            </a:r>
          </a:p>
          <a:p>
            <a:r>
              <a:rPr lang="en-US" sz="2800" dirty="0"/>
              <a:t>use </a:t>
            </a:r>
            <a:r>
              <a:rPr lang="en-US" sz="2800" dirty="0" err="1">
                <a:latin typeface="Courier New" panose="02070309020205020404" pitchFamily="49" charset="0"/>
                <a:cs typeface="Courier New" panose="02070309020205020404" pitchFamily="49" charset="0"/>
              </a:rPr>
              <a:t>stringdist_join</a:t>
            </a:r>
            <a:r>
              <a:rPr lang="en-US" sz="2800" dirty="0"/>
              <a:t> to match the each of the top 10 statistics and CS programs with their admissions results</a:t>
            </a:r>
          </a:p>
          <a:p>
            <a:r>
              <a:rPr lang="en-US" sz="2800" dirty="0"/>
              <a:t>using </a:t>
            </a:r>
            <a:r>
              <a:rPr lang="en-US" sz="2800" dirty="0">
                <a:latin typeface="Courier New" panose="02070309020205020404" pitchFamily="49" charset="0"/>
                <a:cs typeface="Courier New" panose="02070309020205020404" pitchFamily="49" charset="0"/>
              </a:rPr>
              <a:t>summarize</a:t>
            </a:r>
            <a:r>
              <a:rPr lang="en-US" sz="2800" dirty="0">
                <a:cs typeface="Courier New" panose="02070309020205020404" pitchFamily="49" charset="0"/>
              </a:rPr>
              <a:t>, </a:t>
            </a:r>
            <a:r>
              <a:rPr lang="en-US" sz="2800" dirty="0"/>
              <a:t>compute mean GPA for </a:t>
            </a:r>
            <a:r>
              <a:rPr lang="en-US" sz="2800" b="1" dirty="0"/>
              <a:t>accepted PhD applicants</a:t>
            </a:r>
            <a:r>
              <a:rPr lang="en-US" sz="2800" dirty="0"/>
              <a:t> in each discipline and store results in tables</a:t>
            </a:r>
          </a:p>
          <a:p>
            <a:r>
              <a:rPr lang="en-US" sz="2800" dirty="0"/>
              <a:t>using </a:t>
            </a:r>
            <a:r>
              <a:rPr lang="en-US" sz="2800" dirty="0" err="1">
                <a:latin typeface="Courier New" panose="02070309020205020404" pitchFamily="49" charset="0"/>
                <a:cs typeface="Courier New" panose="02070309020205020404" pitchFamily="49" charset="0"/>
              </a:rPr>
              <a:t>inner_join</a:t>
            </a:r>
            <a:r>
              <a:rPr lang="en-US" sz="2800" dirty="0"/>
              <a:t>, compare institutions with top 10 programs in </a:t>
            </a:r>
            <a:r>
              <a:rPr lang="en-US" sz="2800" b="1" dirty="0"/>
              <a:t>both</a:t>
            </a:r>
            <a:r>
              <a:rPr lang="en-US" sz="2800" dirty="0"/>
              <a:t> disciplines – among applicants reporting acceptance, which discipline has a higher average GPA?</a:t>
            </a:r>
          </a:p>
        </p:txBody>
      </p:sp>
    </p:spTree>
    <p:extLst>
      <p:ext uri="{BB962C8B-B14F-4D97-AF65-F5344CB8AC3E}">
        <p14:creationId xmlns:p14="http://schemas.microsoft.com/office/powerpoint/2010/main" val="1338569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10323</TotalTime>
  <Words>2401</Words>
  <Application>Microsoft Macintosh PowerPoint</Application>
  <PresentationFormat>Widescreen</PresentationFormat>
  <Paragraphs>425</Paragraphs>
  <Slides>64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CHALLENGE 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167</cp:revision>
  <dcterms:created xsi:type="dcterms:W3CDTF">2019-11-12T20:57:57Z</dcterms:created>
  <dcterms:modified xsi:type="dcterms:W3CDTF">2019-11-20T17:16:24Z</dcterms:modified>
</cp:coreProperties>
</file>